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3" r:id="rId5"/>
    <p:sldId id="257" r:id="rId6"/>
    <p:sldId id="264" r:id="rId7"/>
    <p:sldId id="266" r:id="rId8"/>
    <p:sldId id="267" r:id="rId9"/>
    <p:sldId id="268" r:id="rId10"/>
    <p:sldId id="269" r:id="rId11"/>
    <p:sldId id="261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54" y="331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05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14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13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81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18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40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04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623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80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79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66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0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4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23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72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15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0B50-96BF-4E03-ACA0-9894C0B53B8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5FE2-049C-4009-B0B4-35CEF6BE4D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574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76296-3F96-8617-939B-F3AE52765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3CDCD9-89FA-5AEB-C891-364D5B5480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EAB2E-6706-F0D3-EA2A-68388540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de-DE" dirty="0"/>
              <a:t>Neuro-</a:t>
            </a:r>
            <a:r>
              <a:rPr lang="de-DE" dirty="0" err="1"/>
              <a:t>elektri</a:t>
            </a:r>
            <a:r>
              <a:rPr lang="cs-CZ" dirty="0"/>
              <a:t>CKÁ</a:t>
            </a:r>
            <a:r>
              <a:rPr lang="de-DE" dirty="0"/>
              <a:t> </a:t>
            </a:r>
            <a:r>
              <a:rPr lang="de-DE" dirty="0" err="1"/>
              <a:t>Stimula</a:t>
            </a:r>
            <a:r>
              <a:rPr lang="cs-CZ" dirty="0"/>
              <a:t>CE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14C9F5-2A7B-6B73-2F26-228E0F85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cs-CZ" dirty="0"/>
              <a:t>Krátký pohled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99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CB3B8-0223-43AC-B49D-E0910BCEC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7716ED4-BF2C-20A5-534F-3090661F9F51}"/>
              </a:ext>
            </a:extLst>
          </p:cNvPr>
          <p:cNvSpPr txBox="1"/>
          <p:nvPr/>
        </p:nvSpPr>
        <p:spPr>
          <a:xfrm>
            <a:off x="2896438" y="582917"/>
            <a:ext cx="84079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Jak </a:t>
            </a:r>
            <a:r>
              <a:rPr lang="de-DE" sz="2400" b="1" dirty="0" err="1"/>
              <a:t>neuroelektrická</a:t>
            </a:r>
            <a:r>
              <a:rPr lang="de-DE" sz="2400" b="1" dirty="0"/>
              <a:t> </a:t>
            </a:r>
            <a:r>
              <a:rPr lang="de-DE" sz="2400" b="1" dirty="0" err="1"/>
              <a:t>stimulace</a:t>
            </a:r>
            <a:r>
              <a:rPr lang="de-DE" sz="2400" b="1" dirty="0"/>
              <a:t> </a:t>
            </a:r>
            <a:r>
              <a:rPr lang="de-DE" sz="2400" b="1" dirty="0" err="1"/>
              <a:t>ovlivňuje</a:t>
            </a:r>
            <a:r>
              <a:rPr lang="de-DE" sz="2400" b="1" dirty="0"/>
              <a:t> </a:t>
            </a:r>
            <a:r>
              <a:rPr lang="de-DE" sz="2400" b="1" dirty="0" err="1"/>
              <a:t>mozkové</a:t>
            </a:r>
            <a:r>
              <a:rPr lang="de-DE" sz="2400" b="1" dirty="0"/>
              <a:t> </a:t>
            </a:r>
            <a:r>
              <a:rPr lang="de-DE" sz="2400" b="1" dirty="0" err="1"/>
              <a:t>vlny</a:t>
            </a:r>
            <a:endParaRPr lang="de-DE" sz="2400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F13CCA-F274-B945-EE65-D8D292D5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1" y="582917"/>
            <a:ext cx="2140527" cy="21405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6526A9-C172-5604-BDB6-F1D433E75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438" y="1288758"/>
            <a:ext cx="7928449" cy="495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60C3D-CA5C-C583-1488-6C73B6AC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Kreis, Diagramm, Screenshot enthält.&#10;&#10;Automatisch generierte Beschreibung">
            <a:extLst>
              <a:ext uri="{FF2B5EF4-FFF2-40B4-BE49-F238E27FC236}">
                <a16:creationId xmlns:a16="http://schemas.microsoft.com/office/drawing/2014/main" id="{61DABCEB-CDE7-92D1-390A-D7841AD0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" y="582917"/>
            <a:ext cx="2140527" cy="214052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1907F9D-8CA8-614A-3FC2-5FEDA092C538}"/>
              </a:ext>
            </a:extLst>
          </p:cNvPr>
          <p:cNvSpPr txBox="1"/>
          <p:nvPr/>
        </p:nvSpPr>
        <p:spPr>
          <a:xfrm>
            <a:off x="2821951" y="582917"/>
            <a:ext cx="904100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Vztah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mozkovými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vlnami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složitý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dosud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zcela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pochopený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však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známo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určité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vzorce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souvisí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vnímáním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zpracováním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Spojení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mozkovými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vlnami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Změněné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vzorce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Studie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ukázaly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lidé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chronickou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mají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často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změněné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vzorce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zejména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Například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normálně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spojeny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relaxací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sníženy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lidí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chronickou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odrážejí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elektrickou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aktivitu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hraje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důležitou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roli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vnímání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podílejí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včetně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thalamu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somatosenzorického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kortexu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prefrontálního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kortexu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těmito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oblastmi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koordinována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mozkovými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vlnami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Modulace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ovlivnit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modulaci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Například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určité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podporovat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uvolňování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endorfinů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tělu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vlastních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léků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20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01A06-30E1-1931-5649-3C5DFE0B7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Kreis, Diagramm, Screenshot enthält.&#10;&#10;Automatisch generierte Beschreibung">
            <a:extLst>
              <a:ext uri="{FF2B5EF4-FFF2-40B4-BE49-F238E27FC236}">
                <a16:creationId xmlns:a16="http://schemas.microsoft.com/office/drawing/2014/main" id="{1074E211-24BC-D656-349E-0F5A190B7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" y="582917"/>
            <a:ext cx="2140527" cy="214052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9106900-7233-A7FF-E3A7-81971D2F3D0D}"/>
              </a:ext>
            </a:extLst>
          </p:cNvPr>
          <p:cNvSpPr txBox="1"/>
          <p:nvPr/>
        </p:nvSpPr>
        <p:spPr>
          <a:xfrm>
            <a:off x="2821951" y="582917"/>
            <a:ext cx="90410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Studijní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zázemí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41E0A2-5ADB-92DE-1545-CE82308B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29" y="1783246"/>
            <a:ext cx="3210527" cy="4491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579E6B-6559-5342-03C6-6450C45F5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041" y="1783245"/>
            <a:ext cx="3350824" cy="44918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C56456-3CBD-194F-1CDF-FDA386E70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336" y="1783244"/>
            <a:ext cx="3334148" cy="44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BDCFF-D147-12B5-9BA7-E2FEFA514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5F429F3-2B1C-22A0-97F1-21F81F2237CA}"/>
              </a:ext>
            </a:extLst>
          </p:cNvPr>
          <p:cNvSpPr txBox="1"/>
          <p:nvPr/>
        </p:nvSpPr>
        <p:spPr>
          <a:xfrm>
            <a:off x="2821951" y="582917"/>
            <a:ext cx="904100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Spojení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mozkovými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vlnami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strachem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úzkostných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stavech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zvláště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(13-30 Hz):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spojeny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stavem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zvýšené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bdělosti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koncentrace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logického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myšlení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nadměrné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aktivitě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zejména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vysokých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20 Hz),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však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vyvolávají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úzkost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neklid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závodní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myšlenky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Jiné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úzkosti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Gama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(30-100 Hz):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Zapojují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se do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komplexních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kognitivních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funkcí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Úzkostné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stavy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zahrnují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zvýšenou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spojena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intenzivním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vnímáním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ohrožení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zvýšenou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podrážděností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Nerovnováha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aktivitě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nadměrnou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rozsahu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snížená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přispět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symptomům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úzkosti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2125CD-743B-6701-F8FD-0F7F8C43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5" y="582917"/>
            <a:ext cx="2386061" cy="23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5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9A1A0-C256-C578-64F5-7C9033284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A2346A0-5586-4409-B625-739B287834A8}"/>
              </a:ext>
            </a:extLst>
          </p:cNvPr>
          <p:cNvSpPr txBox="1"/>
          <p:nvPr/>
        </p:nvSpPr>
        <p:spPr>
          <a:xfrm>
            <a:off x="2821951" y="582917"/>
            <a:ext cx="904100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Spojení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vlnami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Vztah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vlnami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složitý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mnohostranný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Jednoduše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řečeno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mění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elektrickou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což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odráží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vzorcích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změny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Zvýšená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často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dominanci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zejména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vysokých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frekvencí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20 Hz).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odráží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zvýšenou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bdělost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napětí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soustředění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stresory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Příliš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mnoho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však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vést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úzkosti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nervozitě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uspěchaným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myšlenkám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poruchám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spánku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Snížená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Zároveň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snížena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spojena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relaxací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odpočinkem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přispívá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vnitřnímu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neklidu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pocitu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přetížení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Změny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jiných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pásmech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Stresem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ovlivněna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pásmech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Zvýšená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určitých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oblastech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spojena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emočním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zpracováním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pamětí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strachu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Změny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gama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aktivitě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ovlivnit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informací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7DCB7C-554C-55CC-87BE-AA28814D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5" y="582917"/>
            <a:ext cx="2250594" cy="22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70510-B2CC-90A5-1B4A-328E5CA1A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67E1A2B-E848-F6AC-A835-9F776B029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6" y="608556"/>
            <a:ext cx="2408129" cy="17131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9E5B3A3-3D17-3C13-BCB7-3EFB45E5A498}"/>
              </a:ext>
            </a:extLst>
          </p:cNvPr>
          <p:cNvSpPr txBox="1"/>
          <p:nvPr/>
        </p:nvSpPr>
        <p:spPr>
          <a:xfrm>
            <a:off x="2883927" y="608556"/>
            <a:ext cx="91448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Stručná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historie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Electric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ké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NES)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NES,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Somniatron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bylo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vyvinuto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Sovětském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svazu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počátku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20.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století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dodávalo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1–4 mA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střídavý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100 Hz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prostřednictvím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dvou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připojených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očním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víčkům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Robinovitch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1914).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Somniatron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byl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použit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navození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analgezie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spánku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pacientů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nespavostí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1973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bylo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Spojených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státech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uvedeno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NES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formálního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regulačního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dohledu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Electrosone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50, k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navození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relaxace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spánku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(Kirsch et al., 2014).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Electrosone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dodával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střídavý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proměnnou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frekvencí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pulzů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4 000 Hz) 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intenzitě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2 mA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8 mA.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bylo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přenosné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baterie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elektrody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byly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umístěny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oční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víčka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uši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Tři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roky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vydání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Electrosone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začal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americký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Úřad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léčiv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(FDA)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regulovat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zdravotnická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1978 se Neurotone 101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stal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prvním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zařízením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NES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schváleným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FDA,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dodávalo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intenzitu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1,5 mA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50–100 Hz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prostřednictvím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supraorbitálním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hřebenu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mastoidu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Guleyupoglu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et al., 2013).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Přístroj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byl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uveden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léčbu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úzkosti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deprese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nespavosti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6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D4A24-B312-EF3B-E2A7-54AC4A52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F7912D0-BABD-71EB-E6B7-29C81C62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5" y="608556"/>
            <a:ext cx="2408129" cy="17131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B485824-F034-AA0C-F6D6-8F0F58D34973}"/>
              </a:ext>
            </a:extLst>
          </p:cNvPr>
          <p:cNvSpPr txBox="1"/>
          <p:nvPr/>
        </p:nvSpPr>
        <p:spPr>
          <a:xfrm>
            <a:off x="2883927" y="608556"/>
            <a:ext cx="914486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Stručná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historie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NES)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Skotská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lékařka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Pattersonová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přitom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oblast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závislostí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rozvinula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Číně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seznámila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metodou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elektroakupunktury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léčbu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zjistila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účinky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chutě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abstinenční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příznaky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testovala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mnoha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pacientech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různými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poruchami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rozvíjela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Zjistila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neurostimulace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snížila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obvyklé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abstinenční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příznaky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výrazně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zjednodušila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vysazení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Zjistila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NES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rychle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snížila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psychické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symptomy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úzkost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depresivní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pocity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vyčerpání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takže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pacienti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rychle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cítili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opět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fit a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dobře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což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zvýšilo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jejich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motivaci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285750" indent="-285750">
              <a:buFontTx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rozvíjela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terapii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různou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frekvencí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poruchy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68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86D6-2F4F-37F5-5BED-0AD86F4B8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672DAF-0FEE-0F15-5BC0-F5145E3E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5" y="608556"/>
            <a:ext cx="2408129" cy="17131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DDEE78-A5F1-B9A4-CEF8-4D42D511CDAE}"/>
              </a:ext>
            </a:extLst>
          </p:cNvPr>
          <p:cNvSpPr txBox="1"/>
          <p:nvPr/>
        </p:nvSpPr>
        <p:spPr>
          <a:xfrm>
            <a:off x="2883927" y="608556"/>
            <a:ext cx="914486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Klasifikace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termínu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Široký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termín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Zahrnuje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techniky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využívají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elektrickou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ovlivnění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nervového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systému.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terapie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léčba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neurologických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onemocnění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rehabilitace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zlepšení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kognitivních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funkcí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CES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Kraniální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elektroterapie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tACS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transkraniální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střídavým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proudem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Specifická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Používá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střídavý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specifických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frekvencích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modulaci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rytmické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Ovlivňování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účelem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změny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kognitivních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funkcí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léčby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neurologických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psychiatrických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poruch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Souhrnně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tACS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je typ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vyznačuje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použitím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střídavého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proudu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cílenou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modulací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5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A297F-923E-CCFE-CFD1-A7663905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Karte, Diagramm enthält.&#10;&#10;Automatisch generierte Beschreibung">
            <a:extLst>
              <a:ext uri="{FF2B5EF4-FFF2-40B4-BE49-F238E27FC236}">
                <a16:creationId xmlns:a16="http://schemas.microsoft.com/office/drawing/2014/main" id="{A09E3824-D8BE-2217-5F99-F68761F7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18" y="643467"/>
            <a:ext cx="8603963" cy="5571065"/>
          </a:xfrm>
          <a:prstGeom prst="rect">
            <a:avLst/>
          </a:prstGeom>
          <a:ln>
            <a:noFill/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9AED0A0-55B5-5DB0-AE52-4DFA1AE7509B}"/>
              </a:ext>
            </a:extLst>
          </p:cNvPr>
          <p:cNvSpPr/>
          <p:nvPr/>
        </p:nvSpPr>
        <p:spPr>
          <a:xfrm>
            <a:off x="7475974" y="1567832"/>
            <a:ext cx="3045355" cy="2692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83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FFEEF-90E5-8630-BC00-7BDEDF965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4EE3881-61B6-5331-3164-C2BCEA59207B}"/>
              </a:ext>
            </a:extLst>
          </p:cNvPr>
          <p:cNvSpPr txBox="1"/>
          <p:nvPr/>
        </p:nvSpPr>
        <p:spPr>
          <a:xfrm>
            <a:off x="2896438" y="582917"/>
            <a:ext cx="840795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prefrontálního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kortexu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(PFC)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elektrickým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specifické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frekvenci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používá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transkraniální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střídavým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proudem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účinky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PFC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jeho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interakci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limbickým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systémem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Účinky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prefrontální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kůru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Změna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neuronových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oscilací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tACS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rytmickou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neuronů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PFC.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specifickou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určité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zesílí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utlumí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excitability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tACS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zvýšit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snížit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excitabilitu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neuronů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PFC.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schopnost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PFC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zpracovávat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integrovat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Plasticita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tACS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ovlivnit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synaptickou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plasticitu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PFC,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schopnost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měnit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svá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spojení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reakci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zkušenost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způsobit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dlouhodobé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změny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fungování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PFC.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87CFBF-4730-B6E7-1D69-349A4813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1" y="582917"/>
            <a:ext cx="2140527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8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4FB9C-1E24-0944-3A91-9F8F6D0CD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EF78033-B9D6-FF21-F306-100DEFD1F9D7}"/>
              </a:ext>
            </a:extLst>
          </p:cNvPr>
          <p:cNvSpPr txBox="1"/>
          <p:nvPr/>
        </p:nvSpPr>
        <p:spPr>
          <a:xfrm>
            <a:off x="2896438" y="582917"/>
            <a:ext cx="840795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oscilace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rytmické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vzorce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neuronů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Tyto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rytmické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vzorce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nazývají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měřit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EEG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elektroencefalogramu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Tvorba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vysílačů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Rytmická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neuronů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uvolňování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neurotransmiterů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Synchronizace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Když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vystřelují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synchronně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současně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uvolňuje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větší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množství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neurotransmiterů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zlepšit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přenos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signálu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zefektivnit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komunikaci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závislost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neuronových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oscilací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ovlivnit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uvolňování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různých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neurotransmiterů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Například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pomalé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podporovat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uvolňování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dopaminu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zatímco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rychlejší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ovlivňovat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uvolňování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acetylcholinu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Přenést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jiných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Neuronální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oscilace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slouží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nosné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" pro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komunikaci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různými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oblastmi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875ED5-DE5C-165B-BBCF-4E05CD39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1" y="582917"/>
            <a:ext cx="2140527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0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FCE6B-F6BF-04AB-2DD0-FC13A70CA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215476C-6959-9B1C-8BAB-0138BB9000BD}"/>
              </a:ext>
            </a:extLst>
          </p:cNvPr>
          <p:cNvSpPr txBox="1"/>
          <p:nvPr/>
        </p:nvSpPr>
        <p:spPr>
          <a:xfrm>
            <a:off x="2896438" y="582917"/>
            <a:ext cx="84079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Několik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studií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zkoumalo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účinky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NES na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signály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(EEG)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analýzy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spektrální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hustoty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výkonu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Výkonová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spektrální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hustota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EEG se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týká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obsahu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mozkových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signálů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shromážděných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povrchu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pokožky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hlavy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EEG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signálů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typicky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rozdělen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alespoň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čtyř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funkčně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odlišných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pásem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(12–40 Hz),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(8–12 Hz),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(4–8 Hz) 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(1–4 Hz).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Nejběžnější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metodou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analýzu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každém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pásmu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výpočet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průměrného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výkonu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pásma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agreguje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příspěvek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každého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frekvenčního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pásma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celkovému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výkonu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signálu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EEG (Tatum, 2014).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9717E9-0E71-70BA-6661-BDE26E05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1" y="582917"/>
            <a:ext cx="2140527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0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2628-0DBA-646B-AFEA-38F49609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206AA3-09FD-3DFC-8444-310AB4ED669A}"/>
              </a:ext>
            </a:extLst>
          </p:cNvPr>
          <p:cNvSpPr txBox="1"/>
          <p:nvPr/>
        </p:nvSpPr>
        <p:spPr>
          <a:xfrm>
            <a:off x="2896438" y="582917"/>
            <a:ext cx="840795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neuroelektrická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ovlivňuje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mozkové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Úrovně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výkonu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každém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frekvenčním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pásmu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byly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spojeny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fyziologickými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kognitivními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afektivními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procesy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Niedermeyer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da Silva, 2005).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byla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spojena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motorickým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plánováním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zapojením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kognitivních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úkolů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bdělostí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úzkostí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přežvykováním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Oken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Salinsky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1992; Jacobs a kol., 1996;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Isotani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kol., 2001).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alfa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spojována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motorickou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nečinností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zavíráním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očí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relaxací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Niedermeyer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1997;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Feshchenko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et al., 2001).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Theta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je v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dospělosti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relativně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snížena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což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nejvíce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patrné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jevů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souvisejících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spánkem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rychlý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spánek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hypnagogický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spánek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rychlým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pohybem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očí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(REM)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spánková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deprivace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Schacter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1977).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Bylo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spojeno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pozorností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plněním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úkolů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pamětí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výkonem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Klimesch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1999).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Delta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byla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spojena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pozorností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vnitřním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myšlenkovým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procesům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pomalým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spánkem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motivací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detekcí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nápadnosti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podprahovým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vnímáním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et al., 1996; Knyazev, 2012).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B08838-AF39-B070-D4D7-99E07ACB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1" y="582917"/>
            <a:ext cx="2140527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3698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25</TotalTime>
  <Words>1427</Words>
  <Application>Microsoft Office PowerPoint</Application>
  <PresentationFormat>Širokoúhlá obrazovka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Kondensstreifen</vt:lpstr>
      <vt:lpstr>Neuro-elektriCKÁ StimulaCE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Tuch</dc:creator>
  <cp:lastModifiedBy>Danniel Ronny Faith</cp:lastModifiedBy>
  <cp:revision>5</cp:revision>
  <dcterms:created xsi:type="dcterms:W3CDTF">2025-01-11T10:25:00Z</dcterms:created>
  <dcterms:modified xsi:type="dcterms:W3CDTF">2025-03-17T10:29:25Z</dcterms:modified>
</cp:coreProperties>
</file>